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5" r:id="rId4"/>
    <p:sldId id="266" r:id="rId5"/>
    <p:sldId id="267" r:id="rId6"/>
    <p:sldId id="264" r:id="rId7"/>
    <p:sldId id="268" r:id="rId8"/>
    <p:sldId id="269" r:id="rId9"/>
    <p:sldId id="258" r:id="rId10"/>
    <p:sldId id="259" r:id="rId11"/>
    <p:sldId id="270" r:id="rId12"/>
    <p:sldId id="260" r:id="rId13"/>
    <p:sldId id="271" r:id="rId14"/>
    <p:sldId id="261" r:id="rId15"/>
    <p:sldId id="262" r:id="rId16"/>
    <p:sldId id="272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1884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1884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3168DFD-0789-4F01-B3F8-6E4489686931}" type="slidenum">
              <a:t>‹#›</a:t>
            </a:fld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95405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0" y="694797"/>
            <a:ext cx="356" cy="356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043" cy="4114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45167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914400" algn="l"/>
        <a:tab pos="1828800" algn="l"/>
        <a:tab pos="2743200" algn="l"/>
        <a:tab pos="3657600" algn="l"/>
        <a:tab pos="4572000" algn="l"/>
        <a:tab pos="5486400" algn="l"/>
        <a:tab pos="6400800" algn="l"/>
        <a:tab pos="7315200" algn="l"/>
        <a:tab pos="8229600" algn="l"/>
        <a:tab pos="9144000" algn="l"/>
        <a:tab pos="10058400" algn="l"/>
      </a:tabLst>
      <a:defRPr lang="el-GR" sz="1200" b="0" i="0" u="none" strike="noStrike" kern="0" cap="none" spc="0" baseline="0">
        <a:solidFill>
          <a:srgbClr val="000000"/>
        </a:solidFill>
        <a:highlight>
          <a:scrgbClr r="0" g="0" b="0">
            <a:alpha val="0"/>
          </a:scrgbClr>
        </a:highlight>
        <a:uFillTx/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3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20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91" y="695328"/>
            <a:ext cx="4568827" cy="342740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E8A730-A5D1-42BB-8066-1ADD75716CD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65512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B6503C-EF3D-4509-A673-4E73FD6B2E0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31435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9"/>
          </a:xfrm>
        </p:spPr>
        <p:txBody>
          <a:bodyPr vert="eaVert"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457200" y="274640"/>
            <a:ext cx="6019796" cy="585152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F271497-BA67-47FC-A6D5-ADCF147DEE5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91695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EAA1F3-49AD-4286-B471-92AE20899A44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0403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DF51FB-92F4-4270-9478-E297180F91B5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4028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4648196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DDC7453-069B-4636-8BAC-42511A747E1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6093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9105BD-6670-432E-8211-519D710B402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12609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89A8C1-BCD7-40AA-B03F-678D2B3BE77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486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E4F401-68B3-4420-B477-F0751C5DBAF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7616179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2FF0A0-2BB7-4DBD-885D-A2CCA0B09B3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2287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73AE1C-0DD9-4A92-873F-03B9ED294E4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3390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lvl="0"/>
            <a:endParaRPr lang="el-GR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456843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124075" y="6244922"/>
            <a:ext cx="2895840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552718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F7E38C6A-AB57-4F31-9705-60F0053711BA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kern="0" cap="none" spc="0" baseline="0">
          <a:solidFill>
            <a:srgbClr val="CC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</p:titleStyle>
    <p:bodyStyle>
      <a:lvl1pPr marL="0" marR="0" lvl="0" indent="0" algn="l" defTabSz="914400" rtl="0" fontAlgn="auto" hangingPunct="1">
        <a:lnSpc>
          <a:spcPct val="100000"/>
        </a:lnSpc>
        <a:spcBef>
          <a:spcPts val="800"/>
        </a:spcBef>
        <a:spcAft>
          <a:spcPts val="0"/>
        </a:spcAft>
        <a:buNone/>
        <a:tabLst>
          <a:tab pos="571317" algn="l"/>
          <a:tab pos="1485717" algn="l"/>
          <a:tab pos="2400117" algn="l"/>
          <a:tab pos="3314517" algn="l"/>
          <a:tab pos="4228917" algn="l"/>
          <a:tab pos="5143317" algn="l"/>
          <a:tab pos="6057717" algn="l"/>
          <a:tab pos="6972117" algn="l"/>
          <a:tab pos="7886517" algn="l"/>
          <a:tab pos="8800917" algn="l"/>
          <a:tab pos="9715317" algn="l"/>
        </a:tabLst>
        <a:defRPr lang="en-US" sz="3200" b="0" i="0" u="none" strike="noStrike" kern="0" cap="none" spc="0" baseline="0">
          <a:solidFill>
            <a:srgbClr val="FF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999" y="503998"/>
            <a:ext cx="8640001" cy="17060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431999" y="5082116"/>
            <a:ext cx="8348398" cy="1469879"/>
          </a:xfrm>
        </p:spPr>
        <p:txBody>
          <a:bodyPr/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/>
          <p:cNvSpPr txBox="1">
            <a:spLocks noGrp="1"/>
          </p:cNvSpPr>
          <p:nvPr>
            <p:ph type="title" idx="4294967295"/>
          </p:nvPr>
        </p:nvSpPr>
        <p:spPr>
          <a:xfrm>
            <a:off x="287999" y="4650117"/>
            <a:ext cx="8348398" cy="1469879"/>
          </a:xfrm>
        </p:spPr>
        <p:txBody>
          <a:bodyPr/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261719" y="2668676"/>
            <a:ext cx="8568001" cy="1611355"/>
          </a:xfrm>
        </p:spPr>
        <p:txBody>
          <a:bodyPr/>
          <a:lstStyle/>
          <a:p>
            <a:pPr lvl="0"/>
            <a: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Βασικές Αρχές Ηλεκτρισμού</a:t>
            </a:r>
            <a:b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</a:br>
            <a: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Απλά Εξαρτήματα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5" y="319473"/>
            <a:ext cx="8038097" cy="621904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07997" y="920160"/>
            <a:ext cx="2800075" cy="46958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069436" y="944995"/>
            <a:ext cx="3778556" cy="438300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19" y="442496"/>
            <a:ext cx="7895496" cy="577998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090" y="360054"/>
            <a:ext cx="6258793" cy="6173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/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161382" y="76096"/>
            <a:ext cx="2800075" cy="469583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Down Arrow 4"/>
          <p:cNvSpPr/>
          <p:nvPr/>
        </p:nvSpPr>
        <p:spPr>
          <a:xfrm rot="16200004">
            <a:off x="2967415" y="3890593"/>
            <a:ext cx="114300" cy="2690448"/>
          </a:xfrm>
          <a:custGeom>
            <a:avLst>
              <a:gd name="f0" fmla="val 21141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1679332" y="4659919"/>
            <a:ext cx="70335" cy="597880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Oval Callout 6"/>
          <p:cNvSpPr/>
          <p:nvPr/>
        </p:nvSpPr>
        <p:spPr>
          <a:xfrm>
            <a:off x="291931" y="5699702"/>
            <a:ext cx="1950104" cy="780230"/>
          </a:xfrm>
          <a:custGeom>
            <a:avLst>
              <a:gd name="f0" fmla="val 15583"/>
              <a:gd name="f1" fmla="val -8687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AE5A2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Θετικός ακροδέκτης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Γιατί 9.16 </a:t>
            </a:r>
            <a:r>
              <a:rPr lang="en-US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mA;</a:t>
            </a:r>
            <a:endParaRPr lang="el-GR" sz="4400" b="0" i="0" u="none" strike="noStrike" kern="0" cap="none" spc="0" baseline="0" dirty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5"/>
              <p:cNvSpPr txBox="1"/>
              <p:nvPr/>
            </p:nvSpPr>
            <p:spPr>
              <a:xfrm>
                <a:off x="252932" y="3226771"/>
                <a:ext cx="8691088" cy="3269674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r>
                      <a:rPr lang="en-US" sz="6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60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6000" b="0" i="0" u="none" strike="noStrike" kern="1200" cap="none" spc="0" baseline="0" dirty="0">
                    <a:solidFill>
                      <a:srgbClr val="00B0F0"/>
                    </a:solidFill>
                    <a:uFillTx/>
                    <a:latin typeface="Calibri"/>
                  </a:rPr>
                  <a:t> </a:t>
                </a:r>
                <a:r>
                  <a:rPr lang="en-US" sz="60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6000" i="0">
                            <a:latin typeface="Cambria Math" panose="02040503050406030204" pitchFamily="18" charset="0"/>
                          </a:rPr>
                          <m:t> −1.9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6000" i="0">
                            <a:latin typeface="Cambria Math" panose="02040503050406030204" pitchFamily="18" charset="0"/>
                          </a:rPr>
                          <m:t>330</m:t>
                        </m:r>
                        <m:r>
                          <m:rPr>
                            <m:sty m:val="p"/>
                          </m:rPr>
                          <a:rPr lang="en-US" sz="6000" i="0">
                            <a:latin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sz="60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0">
                            <a:latin typeface="Cambria Math" panose="02040503050406030204" pitchFamily="18" charset="0"/>
                          </a:rPr>
                          <m:t>3.1</m:t>
                        </m:r>
                        <m:r>
                          <m:rPr>
                            <m:sty m:val="p"/>
                          </m:rPr>
                          <a:rPr lang="en-US" sz="6000" i="0"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a:rPr lang="en-US" sz="6000" i="0">
                            <a:latin typeface="Cambria Math" panose="02040503050406030204" pitchFamily="18" charset="0"/>
                          </a:rPr>
                          <m:t>330</m:t>
                        </m:r>
                        <m:r>
                          <m:rPr>
                            <m:sty m:val="p"/>
                          </m:rPr>
                          <a:rPr lang="en-US" sz="6000" i="0">
                            <a:latin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sz="60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6000" b="0" i="1" u="none" strike="noStrike" kern="1200" cap="none" spc="0" baseline="0" dirty="0">
                  <a:solidFill>
                    <a:srgbClr val="00B0F0"/>
                  </a:solidFill>
                  <a:uFillTx/>
                  <a:latin typeface="Cambria Math" pitchFamily="18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6000" b="0" i="1" u="none" strike="noStrike" kern="1200" cap="none" spc="0" baseline="0" dirty="0">
                  <a:solidFill>
                    <a:srgbClr val="00B0F0"/>
                  </a:solidFill>
                  <a:uFillTx/>
                  <a:latin typeface="Cambria Math" pitchFamily="18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6000" i="0">
                          <a:latin typeface="Cambria Math" panose="02040503050406030204" pitchFamily="18" charset="0"/>
                        </a:rPr>
                        <m:t>.39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en-US" sz="6000" b="0" i="0" u="none" strike="noStrike" kern="1200" cap="none" spc="0" baseline="0" dirty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3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32" y="3226771"/>
                <a:ext cx="8691088" cy="32696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10"/>
          <p:cNvGrpSpPr/>
          <p:nvPr/>
        </p:nvGrpSpPr>
        <p:grpSpPr>
          <a:xfrm>
            <a:off x="3921367" y="990761"/>
            <a:ext cx="2795951" cy="1925506"/>
            <a:chOff x="3921367" y="990761"/>
            <a:chExt cx="2795951" cy="1925506"/>
          </a:xfrm>
        </p:grpSpPr>
        <p:sp>
          <p:nvSpPr>
            <p:cNvPr id="5" name="Oval Callout 7"/>
            <p:cNvSpPr/>
            <p:nvPr/>
          </p:nvSpPr>
          <p:spPr>
            <a:xfrm>
              <a:off x="3921367" y="990761"/>
              <a:ext cx="2795951" cy="1925506"/>
            </a:xfrm>
            <a:custGeom>
              <a:avLst>
                <a:gd name="f0" fmla="val 5147"/>
                <a:gd name="f1" fmla="val 26766"/>
              </a:avLst>
              <a:gdLst>
                <a:gd name="f2" fmla="val 21600000"/>
                <a:gd name="f3" fmla="val 10800000"/>
                <a:gd name="f4" fmla="val 5400000"/>
                <a:gd name="f5" fmla="val 180"/>
                <a:gd name="f6" fmla="val w"/>
                <a:gd name="f7" fmla="val h"/>
                <a:gd name="f8" fmla="val 0"/>
                <a:gd name="f9" fmla="val 21600"/>
                <a:gd name="f10" fmla="*/ 5419351 1 1725033"/>
                <a:gd name="f11" fmla="val 2147483647"/>
                <a:gd name="f12" fmla="min 0 21600"/>
                <a:gd name="f13" fmla="max 0 21600"/>
                <a:gd name="f14" fmla="val -2147483647"/>
                <a:gd name="f15" fmla="+- 0 0 0"/>
                <a:gd name="f16" fmla="+- 0 0 180"/>
                <a:gd name="f17" fmla="+- 0 0 -194"/>
                <a:gd name="f18" fmla="*/ f6 1 21600"/>
                <a:gd name="f19" fmla="*/ f7 1 21600"/>
                <a:gd name="f20" fmla="val f8"/>
                <a:gd name="f21" fmla="val f9"/>
                <a:gd name="f22" fmla="*/ f10 1 180"/>
                <a:gd name="f23" fmla="+- f13 0 f12"/>
                <a:gd name="f24" fmla="pin -2147483647 f0 2147483647"/>
                <a:gd name="f25" fmla="pin -2147483647 f1 2147483647"/>
                <a:gd name="f26" fmla="*/ f15 f3 1"/>
                <a:gd name="f27" fmla="*/ f16 f3 1"/>
                <a:gd name="f28" fmla="*/ f17 f3 1"/>
                <a:gd name="f29" fmla="+- f21 0 f20"/>
                <a:gd name="f30" fmla="val f24"/>
                <a:gd name="f31" fmla="val f25"/>
                <a:gd name="f32" fmla="*/ f23 1 2"/>
                <a:gd name="f33" fmla="*/ f24 f18 1"/>
                <a:gd name="f34" fmla="*/ f25 f19 1"/>
                <a:gd name="f35" fmla="*/ f26 1 f5"/>
                <a:gd name="f36" fmla="*/ f27 1 f5"/>
                <a:gd name="f37" fmla="*/ f28 1 f5"/>
                <a:gd name="f38" fmla="*/ f29 1 21600"/>
                <a:gd name="f39" fmla="+- f30 0 10800"/>
                <a:gd name="f40" fmla="+- f31 0 10800"/>
                <a:gd name="f41" fmla="+- f12 f32 0"/>
                <a:gd name="f42" fmla="*/ f32 f32 1"/>
                <a:gd name="f43" fmla="+- f35 0 f4"/>
                <a:gd name="f44" fmla="+- f36 0 f4"/>
                <a:gd name="f45" fmla="+- f37 0 f4"/>
                <a:gd name="f46" fmla="*/ 3200 f38 1"/>
                <a:gd name="f47" fmla="*/ 18400 f38 1"/>
                <a:gd name="f48" fmla="*/ 3160 f38 1"/>
                <a:gd name="f49" fmla="*/ 18440 f38 1"/>
                <a:gd name="f50" fmla="*/ f39 f39 1"/>
                <a:gd name="f51" fmla="*/ f40 f40 1"/>
                <a:gd name="f52" fmla="+- 0 0 f40"/>
                <a:gd name="f53" fmla="+- 0 0 f39"/>
                <a:gd name="f54" fmla="+- f50 f51 0"/>
                <a:gd name="f55" fmla="+- 0 0 f52"/>
                <a:gd name="f56" fmla="+- 0 0 f53"/>
                <a:gd name="f57" fmla="*/ f48 1 f38"/>
                <a:gd name="f58" fmla="*/ f49 1 f38"/>
                <a:gd name="f59" fmla="*/ f46 1 f38"/>
                <a:gd name="f60" fmla="*/ f47 1 f38"/>
                <a:gd name="f61" fmla="+- 0 0 f55"/>
                <a:gd name="f62" fmla="+- 0 0 f56"/>
                <a:gd name="f63" fmla="sqrt f54"/>
                <a:gd name="f64" fmla="*/ f59 f18 1"/>
                <a:gd name="f65" fmla="*/ f60 f18 1"/>
                <a:gd name="f66" fmla="*/ f60 f19 1"/>
                <a:gd name="f67" fmla="*/ f59 f19 1"/>
                <a:gd name="f68" fmla="*/ f57 f18 1"/>
                <a:gd name="f69" fmla="*/ f57 f19 1"/>
                <a:gd name="f70" fmla="*/ f58 f19 1"/>
                <a:gd name="f71" fmla="*/ f58 f18 1"/>
                <a:gd name="f72" fmla="at2 f61 f62"/>
                <a:gd name="f73" fmla="+- f63 0 10800"/>
                <a:gd name="f74" fmla="+- f72 f4 0"/>
                <a:gd name="f75" fmla="*/ f74 f10 1"/>
                <a:gd name="f76" fmla="*/ f75 1 f3"/>
                <a:gd name="f77" fmla="+- 0 0 f76"/>
                <a:gd name="f78" fmla="val f77"/>
                <a:gd name="f79" fmla="+- 0 0 f78"/>
                <a:gd name="f80" fmla="*/ f79 f3 1"/>
                <a:gd name="f81" fmla="*/ f80 1 f10"/>
                <a:gd name="f82" fmla="+- f81 0 f4"/>
                <a:gd name="f83" fmla="*/ f81 f10 1"/>
                <a:gd name="f84" fmla="*/ f83 1 f3"/>
                <a:gd name="f85" fmla="+- f82 f4 0"/>
                <a:gd name="f86" fmla="+- 0 0 f84"/>
                <a:gd name="f87" fmla="*/ f85 f10 1"/>
                <a:gd name="f88" fmla="*/ f86 1 f22"/>
                <a:gd name="f89" fmla="*/ f87 1 f3"/>
                <a:gd name="f90" fmla="+- f88 0 10"/>
                <a:gd name="f91" fmla="+- f88 10 0"/>
                <a:gd name="f92" fmla="+- 0 0 f89"/>
                <a:gd name="f93" fmla="*/ f90 f22 1"/>
                <a:gd name="f94" fmla="*/ f91 f22 1"/>
                <a:gd name="f95" fmla="+- 0 0 f92"/>
                <a:gd name="f96" fmla="+- 0 0 f93"/>
                <a:gd name="f97" fmla="+- 0 0 f94"/>
                <a:gd name="f98" fmla="*/ f95 f3 1"/>
                <a:gd name="f99" fmla="*/ f96 f3 1"/>
                <a:gd name="f100" fmla="*/ f97 f3 1"/>
                <a:gd name="f101" fmla="*/ f98 1 f10"/>
                <a:gd name="f102" fmla="*/ f99 1 f10"/>
                <a:gd name="f103" fmla="*/ f100 1 f10"/>
                <a:gd name="f104" fmla="+- f101 0 f4"/>
                <a:gd name="f105" fmla="sin 1 f104"/>
                <a:gd name="f106" fmla="cos 1 f104"/>
                <a:gd name="f107" fmla="+- f102 0 f4"/>
                <a:gd name="f108" fmla="+- f103 0 f4"/>
                <a:gd name="f109" fmla="+- 0 0 f105"/>
                <a:gd name="f110" fmla="+- 0 0 f106"/>
                <a:gd name="f111" fmla="+- f107 f4 0"/>
                <a:gd name="f112" fmla="+- f108 f4 0"/>
                <a:gd name="f113" fmla="+- 0 0 f109"/>
                <a:gd name="f114" fmla="+- 0 0 f110"/>
                <a:gd name="f115" fmla="*/ f111 f10 1"/>
                <a:gd name="f116" fmla="*/ f112 f10 1"/>
                <a:gd name="f117" fmla="val f113"/>
                <a:gd name="f118" fmla="val f114"/>
                <a:gd name="f119" fmla="*/ f115 1 f3"/>
                <a:gd name="f120" fmla="*/ f116 1 f3"/>
                <a:gd name="f121" fmla="+- 0 0 f117"/>
                <a:gd name="f122" fmla="+- 0 0 f118"/>
                <a:gd name="f123" fmla="+- 0 0 f119"/>
                <a:gd name="f124" fmla="+- 0 0 f120"/>
                <a:gd name="f125" fmla="+- 0 0 f123"/>
                <a:gd name="f126" fmla="+- 0 0 f124"/>
                <a:gd name="f127" fmla="*/ 10800 f121 1"/>
                <a:gd name="f128" fmla="*/ 10800 f122 1"/>
                <a:gd name="f129" fmla="*/ f125 f3 1"/>
                <a:gd name="f130" fmla="*/ f126 f3 1"/>
                <a:gd name="f131" fmla="+- f127 10800 0"/>
                <a:gd name="f132" fmla="+- f128 10800 0"/>
                <a:gd name="f133" fmla="*/ f129 1 f10"/>
                <a:gd name="f134" fmla="*/ f130 1 f10"/>
                <a:gd name="f135" fmla="?: f73 f30 f131"/>
                <a:gd name="f136" fmla="?: f73 f31 f132"/>
                <a:gd name="f137" fmla="+- f133 0 f4"/>
                <a:gd name="f138" fmla="+- f134 0 f4"/>
                <a:gd name="f139" fmla="*/ f135 f18 1"/>
                <a:gd name="f140" fmla="*/ f136 f19 1"/>
                <a:gd name="f141" fmla="sin 1 f137"/>
                <a:gd name="f142" fmla="cos 1 f137"/>
                <a:gd name="f143" fmla="sin 1 f138"/>
                <a:gd name="f144" fmla="cos 1 f138"/>
                <a:gd name="f145" fmla="+- 0 0 f141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val f149"/>
                <a:gd name="f154" fmla="val f150"/>
                <a:gd name="f155" fmla="val f151"/>
                <a:gd name="f156" fmla="val f152"/>
                <a:gd name="f157" fmla="+- 0 0 f153"/>
                <a:gd name="f158" fmla="+- 0 0 f154"/>
                <a:gd name="f159" fmla="+- 0 0 f155"/>
                <a:gd name="f160" fmla="+- 0 0 f156"/>
                <a:gd name="f161" fmla="*/ 10800 f157 1"/>
                <a:gd name="f162" fmla="*/ 10800 f158 1"/>
                <a:gd name="f163" fmla="*/ 10800 f159 1"/>
                <a:gd name="f164" fmla="*/ 10800 f160 1"/>
                <a:gd name="f165" fmla="+- f161 10800 0"/>
                <a:gd name="f166" fmla="+- f162 10800 0"/>
                <a:gd name="f167" fmla="+- f163 10800 0"/>
                <a:gd name="f168" fmla="+- f164 10800 0"/>
                <a:gd name="f169" fmla="+- f167 0 f41"/>
                <a:gd name="f170" fmla="+- f168 0 f41"/>
                <a:gd name="f171" fmla="+- f165 0 f41"/>
                <a:gd name="f172" fmla="+- f166 0 f41"/>
                <a:gd name="f173" fmla="+- 0 0 f169"/>
                <a:gd name="f174" fmla="+- 0 0 f170"/>
                <a:gd name="f175" fmla="+- 0 0 f171"/>
                <a:gd name="f176" fmla="+- 0 0 f172"/>
                <a:gd name="f177" fmla="+- 0 0 f173"/>
                <a:gd name="f178" fmla="+- 0 0 f174"/>
                <a:gd name="f179" fmla="+- 0 0 f175"/>
                <a:gd name="f180" fmla="+- 0 0 f176"/>
                <a:gd name="f181" fmla="at2 f177 f178"/>
                <a:gd name="f182" fmla="at2 f179 f180"/>
                <a:gd name="f183" fmla="+- f181 f4 0"/>
                <a:gd name="f184" fmla="+- f182 f4 0"/>
                <a:gd name="f185" fmla="*/ f183 f10 1"/>
                <a:gd name="f186" fmla="*/ f184 f10 1"/>
                <a:gd name="f187" fmla="*/ f185 1 f3"/>
                <a:gd name="f188" fmla="*/ f186 1 f3"/>
                <a:gd name="f189" fmla="+- 0 0 f187"/>
                <a:gd name="f190" fmla="+- 0 0 f188"/>
                <a:gd name="f191" fmla="val f189"/>
                <a:gd name="f192" fmla="val f190"/>
                <a:gd name="f193" fmla="+- 0 0 f191"/>
                <a:gd name="f194" fmla="+- 0 0 f192"/>
                <a:gd name="f195" fmla="*/ f193 f3 1"/>
                <a:gd name="f196" fmla="*/ f194 f3 1"/>
                <a:gd name="f197" fmla="*/ f195 1 f10"/>
                <a:gd name="f198" fmla="*/ f196 1 f10"/>
                <a:gd name="f199" fmla="+- f197 0 f4"/>
                <a:gd name="f200" fmla="+- f198 0 f4"/>
                <a:gd name="f201" fmla="+- f199 f4 0"/>
                <a:gd name="f202" fmla="+- f200 0 f199"/>
                <a:gd name="f203" fmla="*/ f201 f10 1"/>
                <a:gd name="f204" fmla="+- f202 f2 0"/>
                <a:gd name="f205" fmla="*/ f203 1 f3"/>
                <a:gd name="f206" fmla="?: f202 f202 f204"/>
                <a:gd name="f207" fmla="+- 0 0 f205"/>
                <a:gd name="f208" fmla="+- 0 0 f207"/>
                <a:gd name="f209" fmla="*/ f208 f3 1"/>
                <a:gd name="f210" fmla="*/ f209 1 f10"/>
                <a:gd name="f211" fmla="+- f210 0 f4"/>
                <a:gd name="f212" fmla="cos 1 f211"/>
                <a:gd name="f213" fmla="sin 1 f211"/>
                <a:gd name="f214" fmla="+- 0 0 f212"/>
                <a:gd name="f215" fmla="+- 0 0 f213"/>
                <a:gd name="f216" fmla="+- 0 0 f214"/>
                <a:gd name="f217" fmla="+- 0 0 f215"/>
                <a:gd name="f218" fmla="val f216"/>
                <a:gd name="f219" fmla="val f217"/>
                <a:gd name="f220" fmla="+- 0 0 f218"/>
                <a:gd name="f221" fmla="+- 0 0 f219"/>
                <a:gd name="f222" fmla="*/ f32 f220 1"/>
                <a:gd name="f223" fmla="*/ f32 f221 1"/>
                <a:gd name="f224" fmla="*/ f222 f222 1"/>
                <a:gd name="f225" fmla="*/ f223 f223 1"/>
                <a:gd name="f226" fmla="+- f224 f225 0"/>
                <a:gd name="f227" fmla="sqrt f226"/>
                <a:gd name="f228" fmla="*/ f42 1 f227"/>
                <a:gd name="f229" fmla="*/ f220 f228 1"/>
                <a:gd name="f230" fmla="*/ f221 f228 1"/>
                <a:gd name="f231" fmla="+- f41 0 f229"/>
                <a:gd name="f232" fmla="+- f41 0 f230"/>
              </a:gdLst>
              <a:ahLst>
                <a:ahXY gdRefX="f0" minX="f14" maxX="f11" gdRefY="f1" minY="f14" maxY="f11">
                  <a:pos x="f33" y="f3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68" y="f69"/>
                </a:cxn>
                <a:cxn ang="f44">
                  <a:pos x="f68" y="f70"/>
                </a:cxn>
                <a:cxn ang="f44">
                  <a:pos x="f71" y="f70"/>
                </a:cxn>
                <a:cxn ang="f43">
                  <a:pos x="f71" y="f69"/>
                </a:cxn>
                <a:cxn ang="f45">
                  <a:pos x="f139" y="f140"/>
                </a:cxn>
              </a:cxnLst>
              <a:rect l="f64" t="f67" r="f65" b="f66"/>
              <a:pathLst>
                <a:path w="21600" h="21600">
                  <a:moveTo>
                    <a:pt x="f231" y="f232"/>
                  </a:moveTo>
                  <a:arcTo wR="f32" hR="f32" stAng="f199" swAng="f206"/>
                  <a:lnTo>
                    <a:pt x="f135" y="f136"/>
                  </a:lnTo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BC8C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4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Τάση στο</a:t>
              </a:r>
            </a:p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LED</a:t>
              </a:r>
            </a:p>
          </p:txBody>
        </p:sp>
        <p:pic>
          <p:nvPicPr>
            <p:cNvPr id="6" name="Picture 6">
              <a:extLst/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4281952" y="1218886"/>
              <a:ext cx="826983" cy="1386879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7" name="Rounded Rectangle 11"/>
          <p:cNvSpPr/>
          <p:nvPr/>
        </p:nvSpPr>
        <p:spPr>
          <a:xfrm>
            <a:off x="430819" y="1107832"/>
            <a:ext cx="2760783" cy="1230919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AE5A2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Για να ανάψει ικανοποιητικά ένα συνηθισμένο 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LED </a:t>
            </a: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τυπικά χρειάζονται 10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77" y="505773"/>
            <a:ext cx="8307022" cy="58646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5"/>
              <p:cNvSpPr txBox="1"/>
              <p:nvPr/>
            </p:nvSpPr>
            <p:spPr>
              <a:xfrm>
                <a:off x="430819" y="3253155"/>
                <a:ext cx="8354737" cy="3003515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48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sz="4800" b="0" i="0" u="none" strike="noStrike" kern="1200" cap="none" spc="0" baseline="0" dirty="0">
                    <a:solidFill>
                      <a:srgbClr val="00B0F0"/>
                    </a:solidFill>
                    <a:uFillTx/>
                    <a:latin typeface="Calibri"/>
                  </a:rPr>
                  <a:t> </a:t>
                </a:r>
                <a:r>
                  <a:rPr lang="en-US" sz="4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4800" i="0">
                            <a:latin typeface="Cambria Math" panose="02040503050406030204" pitchFamily="18" charset="0"/>
                          </a:rPr>
                          <m:t> −1.9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−1.9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4800" b="0" i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m:rPr>
                            <m:sty m:val="p"/>
                          </m:rPr>
                          <a:rPr lang="en-US" sz="4800" b="0" i="0" smtClean="0">
                            <a:latin typeface="Cambria Math" panose="02040503050406030204" pitchFamily="18" charset="0"/>
                          </a:rPr>
                          <m:t>mA</m:t>
                        </m:r>
                      </m:den>
                    </m:f>
                    <m:r>
                      <a:rPr lang="en-US" sz="48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0" smtClean="0">
                            <a:latin typeface="Cambria Math" panose="02040503050406030204" pitchFamily="18" charset="0"/>
                          </a:rPr>
                          <m:t>1.2</m:t>
                        </m:r>
                        <m:r>
                          <m:rPr>
                            <m:sty m:val="p"/>
                          </m:rPr>
                          <a:rPr lang="en-US" sz="48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a:rPr lang="en-US" sz="4800" b="0" i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m:rPr>
                            <m:sty m:val="p"/>
                          </m:rPr>
                          <a:rPr lang="en-US" sz="4800" b="0" i="0" smtClean="0">
                            <a:latin typeface="Cambria Math" panose="02040503050406030204" pitchFamily="18" charset="0"/>
                          </a:rPr>
                          <m:t>mA</m:t>
                        </m:r>
                      </m:den>
                    </m:f>
                    <m:r>
                      <a:rPr lang="en-US" sz="48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4800" b="0" i="1" u="none" strike="noStrike" kern="1200" cap="none" spc="0" baseline="0" dirty="0">
                  <a:solidFill>
                    <a:srgbClr val="00B0F0"/>
                  </a:solidFill>
                  <a:uFillTx/>
                  <a:latin typeface="Cambria Math" pitchFamily="18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6000" b="0" i="1" u="none" strike="noStrike" kern="1200" cap="none" spc="0" baseline="0" dirty="0">
                  <a:solidFill>
                    <a:srgbClr val="00B0F0"/>
                  </a:solidFill>
                  <a:uFillTx/>
                  <a:latin typeface="Cambria Math" pitchFamily="18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0" smtClean="0">
                          <a:latin typeface="Cambria Math" panose="02040503050406030204" pitchFamily="18" charset="0"/>
                        </a:rPr>
                        <m:t>120</m:t>
                      </m:r>
                      <m:r>
                        <m:rPr>
                          <m:sty m:val="p"/>
                        </m:rPr>
                        <a:rPr lang="el-GR" sz="6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6000" b="0" i="0" u="none" strike="noStrike" kern="1200" cap="none" spc="0" baseline="0" dirty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3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19" y="3253155"/>
                <a:ext cx="8354737" cy="3003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10"/>
          <p:cNvGrpSpPr/>
          <p:nvPr/>
        </p:nvGrpSpPr>
        <p:grpSpPr>
          <a:xfrm>
            <a:off x="3393829" y="1274886"/>
            <a:ext cx="2795951" cy="1679320"/>
            <a:chOff x="3921367" y="990761"/>
            <a:chExt cx="2795951" cy="1925506"/>
          </a:xfrm>
        </p:grpSpPr>
        <p:sp>
          <p:nvSpPr>
            <p:cNvPr id="5" name="Oval Callout 7"/>
            <p:cNvSpPr/>
            <p:nvPr/>
          </p:nvSpPr>
          <p:spPr>
            <a:xfrm>
              <a:off x="3921367" y="990761"/>
              <a:ext cx="2795951" cy="1925506"/>
            </a:xfrm>
            <a:custGeom>
              <a:avLst>
                <a:gd name="f0" fmla="val 5147"/>
                <a:gd name="f1" fmla="val 26766"/>
              </a:avLst>
              <a:gdLst>
                <a:gd name="f2" fmla="val 21600000"/>
                <a:gd name="f3" fmla="val 10800000"/>
                <a:gd name="f4" fmla="val 5400000"/>
                <a:gd name="f5" fmla="val 180"/>
                <a:gd name="f6" fmla="val w"/>
                <a:gd name="f7" fmla="val h"/>
                <a:gd name="f8" fmla="val 0"/>
                <a:gd name="f9" fmla="val 21600"/>
                <a:gd name="f10" fmla="*/ 5419351 1 1725033"/>
                <a:gd name="f11" fmla="val 2147483647"/>
                <a:gd name="f12" fmla="min 0 21600"/>
                <a:gd name="f13" fmla="max 0 21600"/>
                <a:gd name="f14" fmla="val -2147483647"/>
                <a:gd name="f15" fmla="+- 0 0 0"/>
                <a:gd name="f16" fmla="+- 0 0 180"/>
                <a:gd name="f17" fmla="+- 0 0 -194"/>
                <a:gd name="f18" fmla="*/ f6 1 21600"/>
                <a:gd name="f19" fmla="*/ f7 1 21600"/>
                <a:gd name="f20" fmla="val f8"/>
                <a:gd name="f21" fmla="val f9"/>
                <a:gd name="f22" fmla="*/ f10 1 180"/>
                <a:gd name="f23" fmla="+- f13 0 f12"/>
                <a:gd name="f24" fmla="pin -2147483647 f0 2147483647"/>
                <a:gd name="f25" fmla="pin -2147483647 f1 2147483647"/>
                <a:gd name="f26" fmla="*/ f15 f3 1"/>
                <a:gd name="f27" fmla="*/ f16 f3 1"/>
                <a:gd name="f28" fmla="*/ f17 f3 1"/>
                <a:gd name="f29" fmla="+- f21 0 f20"/>
                <a:gd name="f30" fmla="val f24"/>
                <a:gd name="f31" fmla="val f25"/>
                <a:gd name="f32" fmla="*/ f23 1 2"/>
                <a:gd name="f33" fmla="*/ f24 f18 1"/>
                <a:gd name="f34" fmla="*/ f25 f19 1"/>
                <a:gd name="f35" fmla="*/ f26 1 f5"/>
                <a:gd name="f36" fmla="*/ f27 1 f5"/>
                <a:gd name="f37" fmla="*/ f28 1 f5"/>
                <a:gd name="f38" fmla="*/ f29 1 21600"/>
                <a:gd name="f39" fmla="+- f30 0 10800"/>
                <a:gd name="f40" fmla="+- f31 0 10800"/>
                <a:gd name="f41" fmla="+- f12 f32 0"/>
                <a:gd name="f42" fmla="*/ f32 f32 1"/>
                <a:gd name="f43" fmla="+- f35 0 f4"/>
                <a:gd name="f44" fmla="+- f36 0 f4"/>
                <a:gd name="f45" fmla="+- f37 0 f4"/>
                <a:gd name="f46" fmla="*/ 3200 f38 1"/>
                <a:gd name="f47" fmla="*/ 18400 f38 1"/>
                <a:gd name="f48" fmla="*/ 3160 f38 1"/>
                <a:gd name="f49" fmla="*/ 18440 f38 1"/>
                <a:gd name="f50" fmla="*/ f39 f39 1"/>
                <a:gd name="f51" fmla="*/ f40 f40 1"/>
                <a:gd name="f52" fmla="+- 0 0 f40"/>
                <a:gd name="f53" fmla="+- 0 0 f39"/>
                <a:gd name="f54" fmla="+- f50 f51 0"/>
                <a:gd name="f55" fmla="+- 0 0 f52"/>
                <a:gd name="f56" fmla="+- 0 0 f53"/>
                <a:gd name="f57" fmla="*/ f48 1 f38"/>
                <a:gd name="f58" fmla="*/ f49 1 f38"/>
                <a:gd name="f59" fmla="*/ f46 1 f38"/>
                <a:gd name="f60" fmla="*/ f47 1 f38"/>
                <a:gd name="f61" fmla="+- 0 0 f55"/>
                <a:gd name="f62" fmla="+- 0 0 f56"/>
                <a:gd name="f63" fmla="sqrt f54"/>
                <a:gd name="f64" fmla="*/ f59 f18 1"/>
                <a:gd name="f65" fmla="*/ f60 f18 1"/>
                <a:gd name="f66" fmla="*/ f60 f19 1"/>
                <a:gd name="f67" fmla="*/ f59 f19 1"/>
                <a:gd name="f68" fmla="*/ f57 f18 1"/>
                <a:gd name="f69" fmla="*/ f57 f19 1"/>
                <a:gd name="f70" fmla="*/ f58 f19 1"/>
                <a:gd name="f71" fmla="*/ f58 f18 1"/>
                <a:gd name="f72" fmla="at2 f61 f62"/>
                <a:gd name="f73" fmla="+- f63 0 10800"/>
                <a:gd name="f74" fmla="+- f72 f4 0"/>
                <a:gd name="f75" fmla="*/ f74 f10 1"/>
                <a:gd name="f76" fmla="*/ f75 1 f3"/>
                <a:gd name="f77" fmla="+- 0 0 f76"/>
                <a:gd name="f78" fmla="val f77"/>
                <a:gd name="f79" fmla="+- 0 0 f78"/>
                <a:gd name="f80" fmla="*/ f79 f3 1"/>
                <a:gd name="f81" fmla="*/ f80 1 f10"/>
                <a:gd name="f82" fmla="+- f81 0 f4"/>
                <a:gd name="f83" fmla="*/ f81 f10 1"/>
                <a:gd name="f84" fmla="*/ f83 1 f3"/>
                <a:gd name="f85" fmla="+- f82 f4 0"/>
                <a:gd name="f86" fmla="+- 0 0 f84"/>
                <a:gd name="f87" fmla="*/ f85 f10 1"/>
                <a:gd name="f88" fmla="*/ f86 1 f22"/>
                <a:gd name="f89" fmla="*/ f87 1 f3"/>
                <a:gd name="f90" fmla="+- f88 0 10"/>
                <a:gd name="f91" fmla="+- f88 10 0"/>
                <a:gd name="f92" fmla="+- 0 0 f89"/>
                <a:gd name="f93" fmla="*/ f90 f22 1"/>
                <a:gd name="f94" fmla="*/ f91 f22 1"/>
                <a:gd name="f95" fmla="+- 0 0 f92"/>
                <a:gd name="f96" fmla="+- 0 0 f93"/>
                <a:gd name="f97" fmla="+- 0 0 f94"/>
                <a:gd name="f98" fmla="*/ f95 f3 1"/>
                <a:gd name="f99" fmla="*/ f96 f3 1"/>
                <a:gd name="f100" fmla="*/ f97 f3 1"/>
                <a:gd name="f101" fmla="*/ f98 1 f10"/>
                <a:gd name="f102" fmla="*/ f99 1 f10"/>
                <a:gd name="f103" fmla="*/ f100 1 f10"/>
                <a:gd name="f104" fmla="+- f101 0 f4"/>
                <a:gd name="f105" fmla="sin 1 f104"/>
                <a:gd name="f106" fmla="cos 1 f104"/>
                <a:gd name="f107" fmla="+- f102 0 f4"/>
                <a:gd name="f108" fmla="+- f103 0 f4"/>
                <a:gd name="f109" fmla="+- 0 0 f105"/>
                <a:gd name="f110" fmla="+- 0 0 f106"/>
                <a:gd name="f111" fmla="+- f107 f4 0"/>
                <a:gd name="f112" fmla="+- f108 f4 0"/>
                <a:gd name="f113" fmla="+- 0 0 f109"/>
                <a:gd name="f114" fmla="+- 0 0 f110"/>
                <a:gd name="f115" fmla="*/ f111 f10 1"/>
                <a:gd name="f116" fmla="*/ f112 f10 1"/>
                <a:gd name="f117" fmla="val f113"/>
                <a:gd name="f118" fmla="val f114"/>
                <a:gd name="f119" fmla="*/ f115 1 f3"/>
                <a:gd name="f120" fmla="*/ f116 1 f3"/>
                <a:gd name="f121" fmla="+- 0 0 f117"/>
                <a:gd name="f122" fmla="+- 0 0 f118"/>
                <a:gd name="f123" fmla="+- 0 0 f119"/>
                <a:gd name="f124" fmla="+- 0 0 f120"/>
                <a:gd name="f125" fmla="+- 0 0 f123"/>
                <a:gd name="f126" fmla="+- 0 0 f124"/>
                <a:gd name="f127" fmla="*/ 10800 f121 1"/>
                <a:gd name="f128" fmla="*/ 10800 f122 1"/>
                <a:gd name="f129" fmla="*/ f125 f3 1"/>
                <a:gd name="f130" fmla="*/ f126 f3 1"/>
                <a:gd name="f131" fmla="+- f127 10800 0"/>
                <a:gd name="f132" fmla="+- f128 10800 0"/>
                <a:gd name="f133" fmla="*/ f129 1 f10"/>
                <a:gd name="f134" fmla="*/ f130 1 f10"/>
                <a:gd name="f135" fmla="?: f73 f30 f131"/>
                <a:gd name="f136" fmla="?: f73 f31 f132"/>
                <a:gd name="f137" fmla="+- f133 0 f4"/>
                <a:gd name="f138" fmla="+- f134 0 f4"/>
                <a:gd name="f139" fmla="*/ f135 f18 1"/>
                <a:gd name="f140" fmla="*/ f136 f19 1"/>
                <a:gd name="f141" fmla="sin 1 f137"/>
                <a:gd name="f142" fmla="cos 1 f137"/>
                <a:gd name="f143" fmla="sin 1 f138"/>
                <a:gd name="f144" fmla="cos 1 f138"/>
                <a:gd name="f145" fmla="+- 0 0 f141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val f149"/>
                <a:gd name="f154" fmla="val f150"/>
                <a:gd name="f155" fmla="val f151"/>
                <a:gd name="f156" fmla="val f152"/>
                <a:gd name="f157" fmla="+- 0 0 f153"/>
                <a:gd name="f158" fmla="+- 0 0 f154"/>
                <a:gd name="f159" fmla="+- 0 0 f155"/>
                <a:gd name="f160" fmla="+- 0 0 f156"/>
                <a:gd name="f161" fmla="*/ 10800 f157 1"/>
                <a:gd name="f162" fmla="*/ 10800 f158 1"/>
                <a:gd name="f163" fmla="*/ 10800 f159 1"/>
                <a:gd name="f164" fmla="*/ 10800 f160 1"/>
                <a:gd name="f165" fmla="+- f161 10800 0"/>
                <a:gd name="f166" fmla="+- f162 10800 0"/>
                <a:gd name="f167" fmla="+- f163 10800 0"/>
                <a:gd name="f168" fmla="+- f164 10800 0"/>
                <a:gd name="f169" fmla="+- f167 0 f41"/>
                <a:gd name="f170" fmla="+- f168 0 f41"/>
                <a:gd name="f171" fmla="+- f165 0 f41"/>
                <a:gd name="f172" fmla="+- f166 0 f41"/>
                <a:gd name="f173" fmla="+- 0 0 f169"/>
                <a:gd name="f174" fmla="+- 0 0 f170"/>
                <a:gd name="f175" fmla="+- 0 0 f171"/>
                <a:gd name="f176" fmla="+- 0 0 f172"/>
                <a:gd name="f177" fmla="+- 0 0 f173"/>
                <a:gd name="f178" fmla="+- 0 0 f174"/>
                <a:gd name="f179" fmla="+- 0 0 f175"/>
                <a:gd name="f180" fmla="+- 0 0 f176"/>
                <a:gd name="f181" fmla="at2 f177 f178"/>
                <a:gd name="f182" fmla="at2 f179 f180"/>
                <a:gd name="f183" fmla="+- f181 f4 0"/>
                <a:gd name="f184" fmla="+- f182 f4 0"/>
                <a:gd name="f185" fmla="*/ f183 f10 1"/>
                <a:gd name="f186" fmla="*/ f184 f10 1"/>
                <a:gd name="f187" fmla="*/ f185 1 f3"/>
                <a:gd name="f188" fmla="*/ f186 1 f3"/>
                <a:gd name="f189" fmla="+- 0 0 f187"/>
                <a:gd name="f190" fmla="+- 0 0 f188"/>
                <a:gd name="f191" fmla="val f189"/>
                <a:gd name="f192" fmla="val f190"/>
                <a:gd name="f193" fmla="+- 0 0 f191"/>
                <a:gd name="f194" fmla="+- 0 0 f192"/>
                <a:gd name="f195" fmla="*/ f193 f3 1"/>
                <a:gd name="f196" fmla="*/ f194 f3 1"/>
                <a:gd name="f197" fmla="*/ f195 1 f10"/>
                <a:gd name="f198" fmla="*/ f196 1 f10"/>
                <a:gd name="f199" fmla="+- f197 0 f4"/>
                <a:gd name="f200" fmla="+- f198 0 f4"/>
                <a:gd name="f201" fmla="+- f199 f4 0"/>
                <a:gd name="f202" fmla="+- f200 0 f199"/>
                <a:gd name="f203" fmla="*/ f201 f10 1"/>
                <a:gd name="f204" fmla="+- f202 f2 0"/>
                <a:gd name="f205" fmla="*/ f203 1 f3"/>
                <a:gd name="f206" fmla="?: f202 f202 f204"/>
                <a:gd name="f207" fmla="+- 0 0 f205"/>
                <a:gd name="f208" fmla="+- 0 0 f207"/>
                <a:gd name="f209" fmla="*/ f208 f3 1"/>
                <a:gd name="f210" fmla="*/ f209 1 f10"/>
                <a:gd name="f211" fmla="+- f210 0 f4"/>
                <a:gd name="f212" fmla="cos 1 f211"/>
                <a:gd name="f213" fmla="sin 1 f211"/>
                <a:gd name="f214" fmla="+- 0 0 f212"/>
                <a:gd name="f215" fmla="+- 0 0 f213"/>
                <a:gd name="f216" fmla="+- 0 0 f214"/>
                <a:gd name="f217" fmla="+- 0 0 f215"/>
                <a:gd name="f218" fmla="val f216"/>
                <a:gd name="f219" fmla="val f217"/>
                <a:gd name="f220" fmla="+- 0 0 f218"/>
                <a:gd name="f221" fmla="+- 0 0 f219"/>
                <a:gd name="f222" fmla="*/ f32 f220 1"/>
                <a:gd name="f223" fmla="*/ f32 f221 1"/>
                <a:gd name="f224" fmla="*/ f222 f222 1"/>
                <a:gd name="f225" fmla="*/ f223 f223 1"/>
                <a:gd name="f226" fmla="+- f224 f225 0"/>
                <a:gd name="f227" fmla="sqrt f226"/>
                <a:gd name="f228" fmla="*/ f42 1 f227"/>
                <a:gd name="f229" fmla="*/ f220 f228 1"/>
                <a:gd name="f230" fmla="*/ f221 f228 1"/>
                <a:gd name="f231" fmla="+- f41 0 f229"/>
                <a:gd name="f232" fmla="+- f41 0 f230"/>
              </a:gdLst>
              <a:ahLst>
                <a:ahXY gdRefX="f0" minX="f14" maxX="f11" gdRefY="f1" minY="f14" maxY="f11">
                  <a:pos x="f33" y="f3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68" y="f69"/>
                </a:cxn>
                <a:cxn ang="f44">
                  <a:pos x="f68" y="f70"/>
                </a:cxn>
                <a:cxn ang="f44">
                  <a:pos x="f71" y="f70"/>
                </a:cxn>
                <a:cxn ang="f43">
                  <a:pos x="f71" y="f69"/>
                </a:cxn>
                <a:cxn ang="f45">
                  <a:pos x="f139" y="f140"/>
                </a:cxn>
              </a:cxnLst>
              <a:rect l="f64" t="f67" r="f65" b="f66"/>
              <a:pathLst>
                <a:path w="21600" h="21600">
                  <a:moveTo>
                    <a:pt x="f231" y="f232"/>
                  </a:moveTo>
                  <a:arcTo wR="f32" hR="f32" stAng="f199" swAng="f206"/>
                  <a:lnTo>
                    <a:pt x="f135" y="f136"/>
                  </a:lnTo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BC8C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4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Τάση στο</a:t>
              </a:r>
            </a:p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LED</a:t>
              </a:r>
              <a:r>
                <a:rPr lang="el-GR" sz="24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1</a:t>
              </a:r>
              <a:endParaRPr lang="en-US" sz="2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6" name="Picture 6">
              <a:extLst/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4281952" y="1218886"/>
              <a:ext cx="826983" cy="1386879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7" name="Rounded Rectangle 11"/>
          <p:cNvSpPr/>
          <p:nvPr/>
        </p:nvSpPr>
        <p:spPr>
          <a:xfrm>
            <a:off x="405054" y="1499086"/>
            <a:ext cx="2760783" cy="1230919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AE5A2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Για να ανάψει ικανοποιητικά ένα συνηθισμένο 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LED </a:t>
            </a:r>
            <a:r>
              <a:rPr lang="el-G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τυπικά χρειάζονται 10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mA</a:t>
            </a:r>
          </a:p>
        </p:txBody>
      </p:sp>
      <p:grpSp>
        <p:nvGrpSpPr>
          <p:cNvPr id="8" name="Group 10"/>
          <p:cNvGrpSpPr/>
          <p:nvPr/>
        </p:nvGrpSpPr>
        <p:grpSpPr>
          <a:xfrm>
            <a:off x="5805852" y="1274886"/>
            <a:ext cx="2795951" cy="1679320"/>
            <a:chOff x="3921367" y="990761"/>
            <a:chExt cx="2795951" cy="1925506"/>
          </a:xfrm>
        </p:grpSpPr>
        <p:sp>
          <p:nvSpPr>
            <p:cNvPr id="9" name="Oval Callout 7"/>
            <p:cNvSpPr/>
            <p:nvPr/>
          </p:nvSpPr>
          <p:spPr>
            <a:xfrm>
              <a:off x="3921367" y="990761"/>
              <a:ext cx="2795951" cy="1925506"/>
            </a:xfrm>
            <a:custGeom>
              <a:avLst>
                <a:gd name="f0" fmla="val -1917"/>
                <a:gd name="f1" fmla="val 26879"/>
              </a:avLst>
              <a:gdLst>
                <a:gd name="f2" fmla="val 21600000"/>
                <a:gd name="f3" fmla="val 10800000"/>
                <a:gd name="f4" fmla="val 5400000"/>
                <a:gd name="f5" fmla="val 180"/>
                <a:gd name="f6" fmla="val w"/>
                <a:gd name="f7" fmla="val h"/>
                <a:gd name="f8" fmla="val 0"/>
                <a:gd name="f9" fmla="val 21600"/>
                <a:gd name="f10" fmla="*/ 5419351 1 1725033"/>
                <a:gd name="f11" fmla="val 2147483647"/>
                <a:gd name="f12" fmla="min 0 21600"/>
                <a:gd name="f13" fmla="max 0 21600"/>
                <a:gd name="f14" fmla="val -2147483647"/>
                <a:gd name="f15" fmla="+- 0 0 0"/>
                <a:gd name="f16" fmla="+- 0 0 180"/>
                <a:gd name="f17" fmla="+- 0 0 -194"/>
                <a:gd name="f18" fmla="*/ f6 1 21600"/>
                <a:gd name="f19" fmla="*/ f7 1 21600"/>
                <a:gd name="f20" fmla="val f8"/>
                <a:gd name="f21" fmla="val f9"/>
                <a:gd name="f22" fmla="*/ f10 1 180"/>
                <a:gd name="f23" fmla="+- f13 0 f12"/>
                <a:gd name="f24" fmla="pin -2147483647 f0 2147483647"/>
                <a:gd name="f25" fmla="pin -2147483647 f1 2147483647"/>
                <a:gd name="f26" fmla="*/ f15 f3 1"/>
                <a:gd name="f27" fmla="*/ f16 f3 1"/>
                <a:gd name="f28" fmla="*/ f17 f3 1"/>
                <a:gd name="f29" fmla="+- f21 0 f20"/>
                <a:gd name="f30" fmla="val f24"/>
                <a:gd name="f31" fmla="val f25"/>
                <a:gd name="f32" fmla="*/ f23 1 2"/>
                <a:gd name="f33" fmla="*/ f24 f18 1"/>
                <a:gd name="f34" fmla="*/ f25 f19 1"/>
                <a:gd name="f35" fmla="*/ f26 1 f5"/>
                <a:gd name="f36" fmla="*/ f27 1 f5"/>
                <a:gd name="f37" fmla="*/ f28 1 f5"/>
                <a:gd name="f38" fmla="*/ f29 1 21600"/>
                <a:gd name="f39" fmla="+- f30 0 10800"/>
                <a:gd name="f40" fmla="+- f31 0 10800"/>
                <a:gd name="f41" fmla="+- f12 f32 0"/>
                <a:gd name="f42" fmla="*/ f32 f32 1"/>
                <a:gd name="f43" fmla="+- f35 0 f4"/>
                <a:gd name="f44" fmla="+- f36 0 f4"/>
                <a:gd name="f45" fmla="+- f37 0 f4"/>
                <a:gd name="f46" fmla="*/ 3200 f38 1"/>
                <a:gd name="f47" fmla="*/ 18400 f38 1"/>
                <a:gd name="f48" fmla="*/ 3160 f38 1"/>
                <a:gd name="f49" fmla="*/ 18440 f38 1"/>
                <a:gd name="f50" fmla="*/ f39 f39 1"/>
                <a:gd name="f51" fmla="*/ f40 f40 1"/>
                <a:gd name="f52" fmla="+- 0 0 f40"/>
                <a:gd name="f53" fmla="+- 0 0 f39"/>
                <a:gd name="f54" fmla="+- f50 f51 0"/>
                <a:gd name="f55" fmla="+- 0 0 f52"/>
                <a:gd name="f56" fmla="+- 0 0 f53"/>
                <a:gd name="f57" fmla="*/ f48 1 f38"/>
                <a:gd name="f58" fmla="*/ f49 1 f38"/>
                <a:gd name="f59" fmla="*/ f46 1 f38"/>
                <a:gd name="f60" fmla="*/ f47 1 f38"/>
                <a:gd name="f61" fmla="+- 0 0 f55"/>
                <a:gd name="f62" fmla="+- 0 0 f56"/>
                <a:gd name="f63" fmla="sqrt f54"/>
                <a:gd name="f64" fmla="*/ f59 f18 1"/>
                <a:gd name="f65" fmla="*/ f60 f18 1"/>
                <a:gd name="f66" fmla="*/ f60 f19 1"/>
                <a:gd name="f67" fmla="*/ f59 f19 1"/>
                <a:gd name="f68" fmla="*/ f57 f18 1"/>
                <a:gd name="f69" fmla="*/ f57 f19 1"/>
                <a:gd name="f70" fmla="*/ f58 f19 1"/>
                <a:gd name="f71" fmla="*/ f58 f18 1"/>
                <a:gd name="f72" fmla="at2 f61 f62"/>
                <a:gd name="f73" fmla="+- f63 0 10800"/>
                <a:gd name="f74" fmla="+- f72 f4 0"/>
                <a:gd name="f75" fmla="*/ f74 f10 1"/>
                <a:gd name="f76" fmla="*/ f75 1 f3"/>
                <a:gd name="f77" fmla="+- 0 0 f76"/>
                <a:gd name="f78" fmla="val f77"/>
                <a:gd name="f79" fmla="+- 0 0 f78"/>
                <a:gd name="f80" fmla="*/ f79 f3 1"/>
                <a:gd name="f81" fmla="*/ f80 1 f10"/>
                <a:gd name="f82" fmla="+- f81 0 f4"/>
                <a:gd name="f83" fmla="*/ f81 f10 1"/>
                <a:gd name="f84" fmla="*/ f83 1 f3"/>
                <a:gd name="f85" fmla="+- f82 f4 0"/>
                <a:gd name="f86" fmla="+- 0 0 f84"/>
                <a:gd name="f87" fmla="*/ f85 f10 1"/>
                <a:gd name="f88" fmla="*/ f86 1 f22"/>
                <a:gd name="f89" fmla="*/ f87 1 f3"/>
                <a:gd name="f90" fmla="+- f88 0 10"/>
                <a:gd name="f91" fmla="+- f88 10 0"/>
                <a:gd name="f92" fmla="+- 0 0 f89"/>
                <a:gd name="f93" fmla="*/ f90 f22 1"/>
                <a:gd name="f94" fmla="*/ f91 f22 1"/>
                <a:gd name="f95" fmla="+- 0 0 f92"/>
                <a:gd name="f96" fmla="+- 0 0 f93"/>
                <a:gd name="f97" fmla="+- 0 0 f94"/>
                <a:gd name="f98" fmla="*/ f95 f3 1"/>
                <a:gd name="f99" fmla="*/ f96 f3 1"/>
                <a:gd name="f100" fmla="*/ f97 f3 1"/>
                <a:gd name="f101" fmla="*/ f98 1 f10"/>
                <a:gd name="f102" fmla="*/ f99 1 f10"/>
                <a:gd name="f103" fmla="*/ f100 1 f10"/>
                <a:gd name="f104" fmla="+- f101 0 f4"/>
                <a:gd name="f105" fmla="sin 1 f104"/>
                <a:gd name="f106" fmla="cos 1 f104"/>
                <a:gd name="f107" fmla="+- f102 0 f4"/>
                <a:gd name="f108" fmla="+- f103 0 f4"/>
                <a:gd name="f109" fmla="+- 0 0 f105"/>
                <a:gd name="f110" fmla="+- 0 0 f106"/>
                <a:gd name="f111" fmla="+- f107 f4 0"/>
                <a:gd name="f112" fmla="+- f108 f4 0"/>
                <a:gd name="f113" fmla="+- 0 0 f109"/>
                <a:gd name="f114" fmla="+- 0 0 f110"/>
                <a:gd name="f115" fmla="*/ f111 f10 1"/>
                <a:gd name="f116" fmla="*/ f112 f10 1"/>
                <a:gd name="f117" fmla="val f113"/>
                <a:gd name="f118" fmla="val f114"/>
                <a:gd name="f119" fmla="*/ f115 1 f3"/>
                <a:gd name="f120" fmla="*/ f116 1 f3"/>
                <a:gd name="f121" fmla="+- 0 0 f117"/>
                <a:gd name="f122" fmla="+- 0 0 f118"/>
                <a:gd name="f123" fmla="+- 0 0 f119"/>
                <a:gd name="f124" fmla="+- 0 0 f120"/>
                <a:gd name="f125" fmla="+- 0 0 f123"/>
                <a:gd name="f126" fmla="+- 0 0 f124"/>
                <a:gd name="f127" fmla="*/ 10800 f121 1"/>
                <a:gd name="f128" fmla="*/ 10800 f122 1"/>
                <a:gd name="f129" fmla="*/ f125 f3 1"/>
                <a:gd name="f130" fmla="*/ f126 f3 1"/>
                <a:gd name="f131" fmla="+- f127 10800 0"/>
                <a:gd name="f132" fmla="+- f128 10800 0"/>
                <a:gd name="f133" fmla="*/ f129 1 f10"/>
                <a:gd name="f134" fmla="*/ f130 1 f10"/>
                <a:gd name="f135" fmla="?: f73 f30 f131"/>
                <a:gd name="f136" fmla="?: f73 f31 f132"/>
                <a:gd name="f137" fmla="+- f133 0 f4"/>
                <a:gd name="f138" fmla="+- f134 0 f4"/>
                <a:gd name="f139" fmla="*/ f135 f18 1"/>
                <a:gd name="f140" fmla="*/ f136 f19 1"/>
                <a:gd name="f141" fmla="sin 1 f137"/>
                <a:gd name="f142" fmla="cos 1 f137"/>
                <a:gd name="f143" fmla="sin 1 f138"/>
                <a:gd name="f144" fmla="cos 1 f138"/>
                <a:gd name="f145" fmla="+- 0 0 f141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val f149"/>
                <a:gd name="f154" fmla="val f150"/>
                <a:gd name="f155" fmla="val f151"/>
                <a:gd name="f156" fmla="val f152"/>
                <a:gd name="f157" fmla="+- 0 0 f153"/>
                <a:gd name="f158" fmla="+- 0 0 f154"/>
                <a:gd name="f159" fmla="+- 0 0 f155"/>
                <a:gd name="f160" fmla="+- 0 0 f156"/>
                <a:gd name="f161" fmla="*/ 10800 f157 1"/>
                <a:gd name="f162" fmla="*/ 10800 f158 1"/>
                <a:gd name="f163" fmla="*/ 10800 f159 1"/>
                <a:gd name="f164" fmla="*/ 10800 f160 1"/>
                <a:gd name="f165" fmla="+- f161 10800 0"/>
                <a:gd name="f166" fmla="+- f162 10800 0"/>
                <a:gd name="f167" fmla="+- f163 10800 0"/>
                <a:gd name="f168" fmla="+- f164 10800 0"/>
                <a:gd name="f169" fmla="+- f167 0 f41"/>
                <a:gd name="f170" fmla="+- f168 0 f41"/>
                <a:gd name="f171" fmla="+- f165 0 f41"/>
                <a:gd name="f172" fmla="+- f166 0 f41"/>
                <a:gd name="f173" fmla="+- 0 0 f169"/>
                <a:gd name="f174" fmla="+- 0 0 f170"/>
                <a:gd name="f175" fmla="+- 0 0 f171"/>
                <a:gd name="f176" fmla="+- 0 0 f172"/>
                <a:gd name="f177" fmla="+- 0 0 f173"/>
                <a:gd name="f178" fmla="+- 0 0 f174"/>
                <a:gd name="f179" fmla="+- 0 0 f175"/>
                <a:gd name="f180" fmla="+- 0 0 f176"/>
                <a:gd name="f181" fmla="at2 f177 f178"/>
                <a:gd name="f182" fmla="at2 f179 f180"/>
                <a:gd name="f183" fmla="+- f181 f4 0"/>
                <a:gd name="f184" fmla="+- f182 f4 0"/>
                <a:gd name="f185" fmla="*/ f183 f10 1"/>
                <a:gd name="f186" fmla="*/ f184 f10 1"/>
                <a:gd name="f187" fmla="*/ f185 1 f3"/>
                <a:gd name="f188" fmla="*/ f186 1 f3"/>
                <a:gd name="f189" fmla="+- 0 0 f187"/>
                <a:gd name="f190" fmla="+- 0 0 f188"/>
                <a:gd name="f191" fmla="val f189"/>
                <a:gd name="f192" fmla="val f190"/>
                <a:gd name="f193" fmla="+- 0 0 f191"/>
                <a:gd name="f194" fmla="+- 0 0 f192"/>
                <a:gd name="f195" fmla="*/ f193 f3 1"/>
                <a:gd name="f196" fmla="*/ f194 f3 1"/>
                <a:gd name="f197" fmla="*/ f195 1 f10"/>
                <a:gd name="f198" fmla="*/ f196 1 f10"/>
                <a:gd name="f199" fmla="+- f197 0 f4"/>
                <a:gd name="f200" fmla="+- f198 0 f4"/>
                <a:gd name="f201" fmla="+- f199 f4 0"/>
                <a:gd name="f202" fmla="+- f200 0 f199"/>
                <a:gd name="f203" fmla="*/ f201 f10 1"/>
                <a:gd name="f204" fmla="+- f202 f2 0"/>
                <a:gd name="f205" fmla="*/ f203 1 f3"/>
                <a:gd name="f206" fmla="?: f202 f202 f204"/>
                <a:gd name="f207" fmla="+- 0 0 f205"/>
                <a:gd name="f208" fmla="+- 0 0 f207"/>
                <a:gd name="f209" fmla="*/ f208 f3 1"/>
                <a:gd name="f210" fmla="*/ f209 1 f10"/>
                <a:gd name="f211" fmla="+- f210 0 f4"/>
                <a:gd name="f212" fmla="cos 1 f211"/>
                <a:gd name="f213" fmla="sin 1 f211"/>
                <a:gd name="f214" fmla="+- 0 0 f212"/>
                <a:gd name="f215" fmla="+- 0 0 f213"/>
                <a:gd name="f216" fmla="+- 0 0 f214"/>
                <a:gd name="f217" fmla="+- 0 0 f215"/>
                <a:gd name="f218" fmla="val f216"/>
                <a:gd name="f219" fmla="val f217"/>
                <a:gd name="f220" fmla="+- 0 0 f218"/>
                <a:gd name="f221" fmla="+- 0 0 f219"/>
                <a:gd name="f222" fmla="*/ f32 f220 1"/>
                <a:gd name="f223" fmla="*/ f32 f221 1"/>
                <a:gd name="f224" fmla="*/ f222 f222 1"/>
                <a:gd name="f225" fmla="*/ f223 f223 1"/>
                <a:gd name="f226" fmla="+- f224 f225 0"/>
                <a:gd name="f227" fmla="sqrt f226"/>
                <a:gd name="f228" fmla="*/ f42 1 f227"/>
                <a:gd name="f229" fmla="*/ f220 f228 1"/>
                <a:gd name="f230" fmla="*/ f221 f228 1"/>
                <a:gd name="f231" fmla="+- f41 0 f229"/>
                <a:gd name="f232" fmla="+- f41 0 f230"/>
              </a:gdLst>
              <a:ahLst>
                <a:ahXY gdRefX="f0" minX="f14" maxX="f11" gdRefY="f1" minY="f14" maxY="f11">
                  <a:pos x="f33" y="f3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68" y="f69"/>
                </a:cxn>
                <a:cxn ang="f44">
                  <a:pos x="f68" y="f70"/>
                </a:cxn>
                <a:cxn ang="f44">
                  <a:pos x="f71" y="f70"/>
                </a:cxn>
                <a:cxn ang="f43">
                  <a:pos x="f71" y="f69"/>
                </a:cxn>
                <a:cxn ang="f45">
                  <a:pos x="f139" y="f140"/>
                </a:cxn>
              </a:cxnLst>
              <a:rect l="f64" t="f67" r="f65" b="f66"/>
              <a:pathLst>
                <a:path w="21600" h="21600">
                  <a:moveTo>
                    <a:pt x="f231" y="f232"/>
                  </a:moveTo>
                  <a:arcTo wR="f32" hR="f32" stAng="f199" swAng="f206"/>
                  <a:lnTo>
                    <a:pt x="f135" y="f136"/>
                  </a:lnTo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BC8C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4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Τάση στο</a:t>
              </a:r>
            </a:p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LED</a:t>
              </a:r>
              <a:r>
                <a:rPr lang="el-GR" sz="2400" dirty="0">
                  <a:solidFill>
                    <a:srgbClr val="FFFFFF"/>
                  </a:solidFill>
                  <a:latin typeface="Calibri"/>
                </a:rPr>
                <a:t>2</a:t>
              </a:r>
              <a:endParaRPr lang="en-US" sz="2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0" name="Picture 6">
              <a:extLst/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4281952" y="1218886"/>
              <a:ext cx="826983" cy="1386879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1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Υπολογισμός Νέας Αντίστασης</a:t>
            </a:r>
          </a:p>
        </p:txBody>
      </p:sp>
    </p:spTree>
    <p:extLst>
      <p:ext uri="{BB962C8B-B14F-4D97-AF65-F5344CB8AC3E}">
        <p14:creationId xmlns:p14="http://schemas.microsoft.com/office/powerpoint/2010/main" val="1920080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Callout 6"/>
          <p:cNvSpPr/>
          <p:nvPr/>
        </p:nvSpPr>
        <p:spPr>
          <a:xfrm>
            <a:off x="119855" y="5026109"/>
            <a:ext cx="1950104" cy="780230"/>
          </a:xfrm>
          <a:custGeom>
            <a:avLst>
              <a:gd name="f0" fmla="val 15583"/>
              <a:gd name="f1" fmla="val -8687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AE5A2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Θετικός ακροδέκτης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Picture 3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161382" y="76096"/>
            <a:ext cx="2800075" cy="469583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ctangle 5"/>
          <p:cNvSpPr/>
          <p:nvPr/>
        </p:nvSpPr>
        <p:spPr>
          <a:xfrm>
            <a:off x="1679332" y="4659919"/>
            <a:ext cx="70335" cy="597880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585" y="385316"/>
            <a:ext cx="6557080" cy="6094616"/>
          </a:xfrm>
          <a:prstGeom prst="rect">
            <a:avLst/>
          </a:prstGeom>
        </p:spPr>
      </p:pic>
      <p:sp>
        <p:nvSpPr>
          <p:cNvPr id="4" name="Down Arrow 4"/>
          <p:cNvSpPr/>
          <p:nvPr/>
        </p:nvSpPr>
        <p:spPr>
          <a:xfrm rot="16200004">
            <a:off x="2967415" y="3890593"/>
            <a:ext cx="114300" cy="2690448"/>
          </a:xfrm>
          <a:custGeom>
            <a:avLst>
              <a:gd name="f0" fmla="val 21141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1679332" y="5206188"/>
            <a:ext cx="83255" cy="597864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Down Arrow 4"/>
          <p:cNvSpPr/>
          <p:nvPr/>
        </p:nvSpPr>
        <p:spPr>
          <a:xfrm rot="16200004">
            <a:off x="3293081" y="4111187"/>
            <a:ext cx="106641" cy="3334138"/>
          </a:xfrm>
          <a:custGeom>
            <a:avLst>
              <a:gd name="f0" fmla="val 21141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4116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61719" y="2668676"/>
            <a:ext cx="8568001" cy="16307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571500" marR="0" lvl="0" indent="-5715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είναι ρεύμα;</a:t>
            </a:r>
          </a:p>
          <a:p>
            <a:pPr marL="571500" marR="0" lvl="0" indent="-5715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είναι κύκλωμα;</a:t>
            </a:r>
          </a:p>
          <a:p>
            <a:pPr marL="571500" marR="0" lvl="0" indent="-5715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είναι τάση;</a:t>
            </a:r>
          </a:p>
          <a:p>
            <a:pPr marL="571500" marR="0" lvl="0" indent="-5715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είναι τα </a:t>
            </a:r>
            <a:r>
              <a:rPr lang="en-US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Volt</a:t>
            </a: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, </a:t>
            </a:r>
            <a:r>
              <a:rPr lang="en-US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Ampere</a:t>
            </a: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, Ωμ</a:t>
            </a:r>
            <a:r>
              <a:rPr lang="en-US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;</a:t>
            </a:r>
            <a:endParaRPr lang="el-GR" sz="4400" b="0" i="0" u="none" strike="noStrike" kern="0" cap="none" spc="0" baseline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  <a:p>
            <a:pPr marL="571500" marR="0" lvl="0" indent="-5715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4400" b="0" i="0" u="none" strike="noStrike" kern="0" cap="none" spc="0" baseline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9185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είναι ρεύμα;</a:t>
            </a:r>
          </a:p>
        </p:txBody>
      </p:sp>
      <p:pic>
        <p:nvPicPr>
          <p:cNvPr id="3" name="Picture 2">
            <a:extLst/>
          </p:cNvPr>
          <p:cNvPicPr>
            <a:picLocks noChangeAspect="1"/>
          </p:cNvPicPr>
          <p:nvPr/>
        </p:nvPicPr>
        <p:blipFill>
          <a:blip r:embed="rId3"/>
          <a:srcRect l="2612" t="2463" r="1337" b="13184"/>
          <a:stretch>
            <a:fillRect/>
          </a:stretch>
        </p:blipFill>
        <p:spPr>
          <a:xfrm>
            <a:off x="2505904" y="1292467"/>
            <a:ext cx="3956535" cy="24090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4">
            <a:extLst/>
          </p:cNvPr>
          <p:cNvPicPr>
            <a:picLocks noChangeAspect="1"/>
          </p:cNvPicPr>
          <p:nvPr/>
        </p:nvPicPr>
        <p:blipFill>
          <a:blip r:embed="rId4"/>
          <a:srcRect b="7053"/>
          <a:stretch>
            <a:fillRect/>
          </a:stretch>
        </p:blipFill>
        <p:spPr>
          <a:xfrm>
            <a:off x="2505904" y="4002392"/>
            <a:ext cx="3956535" cy="198516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Τάση – Ένταση - Αντίσταση</a:t>
            </a:r>
          </a:p>
        </p:txBody>
      </p:sp>
      <p:pic>
        <p:nvPicPr>
          <p:cNvPr id="3" name="Picture 1">
            <a:extLst/>
          </p:cNvPr>
          <p:cNvPicPr>
            <a:picLocks noChangeAspect="1"/>
          </p:cNvPicPr>
          <p:nvPr/>
        </p:nvPicPr>
        <p:blipFill>
          <a:blip r:embed="rId3"/>
          <a:srcRect l="36242" t="22749" r="26923"/>
          <a:stretch>
            <a:fillRect/>
          </a:stretch>
        </p:blipFill>
        <p:spPr>
          <a:xfrm>
            <a:off x="3209287" y="2564242"/>
            <a:ext cx="2189283" cy="35392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Oval Callout 5"/>
          <p:cNvSpPr/>
          <p:nvPr/>
        </p:nvSpPr>
        <p:spPr>
          <a:xfrm>
            <a:off x="4689765" y="720483"/>
            <a:ext cx="3407950" cy="2760783"/>
          </a:xfrm>
          <a:custGeom>
            <a:avLst>
              <a:gd name="f0" fmla="val 1587"/>
              <a:gd name="f1" fmla="val 21734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Τάση: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Η δύναμη που αναγκάζει τα ηλεκτρόνια να κινηθούν (όπως η πίεση σε μια δεξαμενή).</a:t>
            </a:r>
            <a:endParaRPr lang="en-US" sz="24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Oval Callout 6"/>
          <p:cNvSpPr/>
          <p:nvPr/>
        </p:nvSpPr>
        <p:spPr>
          <a:xfrm>
            <a:off x="5486400" y="3437302"/>
            <a:ext cx="3560883" cy="3181746"/>
          </a:xfrm>
          <a:custGeom>
            <a:avLst>
              <a:gd name="f0" fmla="val -3284"/>
              <a:gd name="f1" fmla="val 16326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 dirty="0">
                <a:solidFill>
                  <a:srgbClr val="00B0F0"/>
                </a:solidFill>
                <a:uFillTx/>
                <a:latin typeface="Calibri"/>
              </a:rPr>
              <a:t>Ένταση: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Η ροή των ηλεκτρονίων μέσα από τον αγωγό. Όσο μεγαλύτερη τάση, τόσο μεγαλύτερο και το ρεύμα</a:t>
            </a:r>
          </a:p>
        </p:txBody>
      </p:sp>
      <p:sp>
        <p:nvSpPr>
          <p:cNvPr id="6" name="Oval Callout 7"/>
          <p:cNvSpPr/>
          <p:nvPr/>
        </p:nvSpPr>
        <p:spPr>
          <a:xfrm>
            <a:off x="90168" y="2224451"/>
            <a:ext cx="3031290" cy="2961705"/>
          </a:xfrm>
          <a:custGeom>
            <a:avLst>
              <a:gd name="f0" fmla="val 24185"/>
              <a:gd name="f1" fmla="val 25206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Αντίσταση: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Το εμπόδιο που προβάλλει ο αγωγός στην κίνηση του ρεύματος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Νόμος του Ωμ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4"/>
              <p:cNvSpPr txBox="1"/>
              <p:nvPr/>
            </p:nvSpPr>
            <p:spPr>
              <a:xfrm>
                <a:off x="3435739" y="3086099"/>
                <a:ext cx="2347548" cy="1814919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60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6000" b="0" i="0" u="none" strike="noStrike" kern="1200" cap="none" spc="0" baseline="0" dirty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>
          <p:sp>
            <p:nvSpPr>
              <p:cNvPr id="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39" y="3086099"/>
                <a:ext cx="2347548" cy="18149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Callout 6"/>
          <p:cNvSpPr/>
          <p:nvPr/>
        </p:nvSpPr>
        <p:spPr>
          <a:xfrm>
            <a:off x="5862419" y="4276273"/>
            <a:ext cx="2952158" cy="2054190"/>
          </a:xfrm>
          <a:custGeom>
            <a:avLst>
              <a:gd name="f0" fmla="val -1844"/>
              <a:gd name="f1" fmla="val 3737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Αντίσταση: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Οφείλεται στον αγωγό. Μετριέται σε Ωμ (Ω)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5092156" y="1090248"/>
            <a:ext cx="3407950" cy="1907438"/>
          </a:xfrm>
          <a:custGeom>
            <a:avLst>
              <a:gd name="f0" fmla="val 1865"/>
              <a:gd name="f1" fmla="val 23626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Τάση: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Μετριέται σε </a:t>
            </a:r>
            <a:r>
              <a: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Volts</a:t>
            </a:r>
          </a:p>
        </p:txBody>
      </p:sp>
      <p:sp>
        <p:nvSpPr>
          <p:cNvPr id="7" name="Oval Callout 7"/>
          <p:cNvSpPr/>
          <p:nvPr/>
        </p:nvSpPr>
        <p:spPr>
          <a:xfrm>
            <a:off x="404448" y="1270247"/>
            <a:ext cx="3031290" cy="3543299"/>
          </a:xfrm>
          <a:custGeom>
            <a:avLst>
              <a:gd name="f0" fmla="val 22995"/>
              <a:gd name="f1" fmla="val 16173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Ρεύμα: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Μεγαλώνει όσο μικρότερη η αντίσταση ή μεγαλύτερη η τάση. Μετριέται σε Α</a:t>
            </a:r>
            <a:r>
              <a: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mpere (A)</a:t>
            </a:r>
            <a:endParaRPr lang="el-GR" sz="24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7"/>
          <p:cNvSpPr/>
          <p:nvPr/>
        </p:nvSpPr>
        <p:spPr>
          <a:xfrm>
            <a:off x="3433398" y="606667"/>
            <a:ext cx="2488219" cy="270803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00B0F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V</a:t>
            </a:r>
          </a:p>
        </p:txBody>
      </p:sp>
      <p:cxnSp>
        <p:nvCxnSpPr>
          <p:cNvPr id="5" name="Straight Connector 9"/>
          <p:cNvCxnSpPr>
            <a:stCxn id="4" idx="7"/>
          </p:cNvCxnSpPr>
          <p:nvPr/>
        </p:nvCxnSpPr>
        <p:spPr>
          <a:xfrm>
            <a:off x="4677503" y="3314700"/>
            <a:ext cx="0" cy="2708032"/>
          </a:xfrm>
          <a:prstGeom prst="straightConnector1">
            <a:avLst/>
          </a:prstGeom>
          <a:noFill/>
          <a:ln w="6345" cap="flat">
            <a:solidFill>
              <a:srgbClr val="5B9BD5"/>
            </a:solidFill>
            <a:prstDash val="solid"/>
            <a:miter/>
          </a:ln>
        </p:spPr>
      </p:cxnSp>
      <p:cxnSp>
        <p:nvCxnSpPr>
          <p:cNvPr id="6" name="Straight Connector 11"/>
          <p:cNvCxnSpPr/>
          <p:nvPr/>
        </p:nvCxnSpPr>
        <p:spPr>
          <a:xfrm>
            <a:off x="4677503" y="3314700"/>
            <a:ext cx="8796" cy="2708032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E85F8C-E787-4719-A92B-0A0590A574FE}"/>
              </a:ext>
            </a:extLst>
          </p:cNvPr>
          <p:cNvGrpSpPr/>
          <p:nvPr/>
        </p:nvGrpSpPr>
        <p:grpSpPr>
          <a:xfrm>
            <a:off x="2189198" y="3305822"/>
            <a:ext cx="2488219" cy="2716910"/>
            <a:chOff x="2242466" y="3305822"/>
            <a:chExt cx="2488219" cy="2716910"/>
          </a:xfrm>
        </p:grpSpPr>
        <p:sp>
          <p:nvSpPr>
            <p:cNvPr id="2" name="Isosceles Triangle 4"/>
            <p:cNvSpPr/>
            <p:nvPr/>
          </p:nvSpPr>
          <p:spPr>
            <a:xfrm>
              <a:off x="2242466" y="3305822"/>
              <a:ext cx="2488219" cy="27080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C000"/>
            </a:solidFill>
            <a:ln w="12701" cap="flat">
              <a:noFill/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I</a:t>
              </a:r>
            </a:p>
          </p:txBody>
        </p:sp>
        <p:sp>
          <p:nvSpPr>
            <p:cNvPr id="7" name="Right Triangle 13"/>
            <p:cNvSpPr/>
            <p:nvPr/>
          </p:nvSpPr>
          <p:spPr>
            <a:xfrm rot="10799991">
              <a:off x="3477688" y="3314700"/>
              <a:ext cx="1252901" cy="27080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180"/>
                <a:gd name="f9" fmla="+- 0 0 -90"/>
                <a:gd name="f10" fmla="abs f3"/>
                <a:gd name="f11" fmla="abs f4"/>
                <a:gd name="f12" fmla="abs f5"/>
                <a:gd name="f13" fmla="*/ f7 f0 1"/>
                <a:gd name="f14" fmla="*/ f8 f0 1"/>
                <a:gd name="f15" fmla="*/ f9 f0 1"/>
                <a:gd name="f16" fmla="?: f10 f3 1"/>
                <a:gd name="f17" fmla="?: f11 f4 1"/>
                <a:gd name="f18" fmla="?: f12 f5 1"/>
                <a:gd name="f19" fmla="*/ f13 1 f2"/>
                <a:gd name="f20" fmla="*/ f14 1 f2"/>
                <a:gd name="f21" fmla="*/ f15 1 f2"/>
                <a:gd name="f22" fmla="*/ f16 1 21600"/>
                <a:gd name="f23" fmla="*/ f17 1 21600"/>
                <a:gd name="f24" fmla="*/ 21600 f16 1"/>
                <a:gd name="f25" fmla="*/ 21600 f17 1"/>
                <a:gd name="f26" fmla="+- f19 0 f1"/>
                <a:gd name="f27" fmla="+- f20 0 f1"/>
                <a:gd name="f28" fmla="+- f21 0 f1"/>
                <a:gd name="f29" fmla="min f23 f22"/>
                <a:gd name="f30" fmla="*/ f24 1 f18"/>
                <a:gd name="f31" fmla="*/ f25 1 f18"/>
                <a:gd name="f32" fmla="val f30"/>
                <a:gd name="f33" fmla="val f31"/>
                <a:gd name="f34" fmla="*/ f6 f29 1"/>
                <a:gd name="f35" fmla="+- f33 0 f6"/>
                <a:gd name="f36" fmla="+- f32 0 f6"/>
                <a:gd name="f37" fmla="*/ f33 f29 1"/>
                <a:gd name="f38" fmla="*/ f32 f29 1"/>
                <a:gd name="f39" fmla="*/ f35 1 2"/>
                <a:gd name="f40" fmla="*/ f36 1 2"/>
                <a:gd name="f41" fmla="*/ f36 1 12"/>
                <a:gd name="f42" fmla="*/ f35 7 1"/>
                <a:gd name="f43" fmla="*/ f36 7 1"/>
                <a:gd name="f44" fmla="*/ f35 11 1"/>
                <a:gd name="f45" fmla="+- f6 f39 0"/>
                <a:gd name="f46" fmla="+- f6 f40 0"/>
                <a:gd name="f47" fmla="*/ f42 1 12"/>
                <a:gd name="f48" fmla="*/ f43 1 12"/>
                <a:gd name="f49" fmla="*/ f44 1 12"/>
                <a:gd name="f50" fmla="*/ f41 f29 1"/>
                <a:gd name="f51" fmla="*/ f47 f29 1"/>
                <a:gd name="f52" fmla="*/ f48 f29 1"/>
                <a:gd name="f53" fmla="*/ f49 f29 1"/>
                <a:gd name="f54" fmla="*/ f46 f29 1"/>
                <a:gd name="f55" fmla="*/ f45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4"/>
                </a:cxn>
                <a:cxn ang="f27">
                  <a:pos x="f34" y="f37"/>
                </a:cxn>
                <a:cxn ang="f27">
                  <a:pos x="f38" y="f37"/>
                </a:cxn>
                <a:cxn ang="f28">
                  <a:pos x="f54" y="f55"/>
                </a:cxn>
              </a:cxnLst>
              <a:rect l="f50" t="f51" r="f52" b="f53"/>
              <a:pathLst>
                <a:path>
                  <a:moveTo>
                    <a:pt x="f34" y="f37"/>
                  </a:moveTo>
                  <a:lnTo>
                    <a:pt x="f34" y="f34"/>
                  </a:lnTo>
                  <a:lnTo>
                    <a:pt x="f38" y="f37"/>
                  </a:lnTo>
                  <a:close/>
                </a:path>
              </a:pathLst>
            </a:custGeom>
            <a:solidFill>
              <a:srgbClr val="FFC000"/>
            </a:solidFill>
            <a:ln w="12701" cap="flat">
              <a:noFill/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2DECAF-FD08-43CE-AAFC-0C731C4A169E}"/>
              </a:ext>
            </a:extLst>
          </p:cNvPr>
          <p:cNvGrpSpPr/>
          <p:nvPr/>
        </p:nvGrpSpPr>
        <p:grpSpPr>
          <a:xfrm>
            <a:off x="4659838" y="3314700"/>
            <a:ext cx="2488219" cy="2699154"/>
            <a:chOff x="4668716" y="3314700"/>
            <a:chExt cx="2488219" cy="2708032"/>
          </a:xfrm>
        </p:grpSpPr>
        <p:sp>
          <p:nvSpPr>
            <p:cNvPr id="3" name="Isosceles Triangle 5"/>
            <p:cNvSpPr/>
            <p:nvPr/>
          </p:nvSpPr>
          <p:spPr>
            <a:xfrm>
              <a:off x="4668716" y="3314700"/>
              <a:ext cx="2488219" cy="27080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000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R</a:t>
              </a:r>
            </a:p>
          </p:txBody>
        </p:sp>
        <p:sp>
          <p:nvSpPr>
            <p:cNvPr id="8" name="Right Triangle 14"/>
            <p:cNvSpPr/>
            <p:nvPr/>
          </p:nvSpPr>
          <p:spPr>
            <a:xfrm rot="10800009" flipH="1">
              <a:off x="4686291" y="3314700"/>
              <a:ext cx="1252901" cy="27080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180"/>
                <a:gd name="f9" fmla="+- 0 0 -90"/>
                <a:gd name="f10" fmla="abs f3"/>
                <a:gd name="f11" fmla="abs f4"/>
                <a:gd name="f12" fmla="abs f5"/>
                <a:gd name="f13" fmla="*/ f7 f0 1"/>
                <a:gd name="f14" fmla="*/ f8 f0 1"/>
                <a:gd name="f15" fmla="*/ f9 f0 1"/>
                <a:gd name="f16" fmla="?: f10 f3 1"/>
                <a:gd name="f17" fmla="?: f11 f4 1"/>
                <a:gd name="f18" fmla="?: f12 f5 1"/>
                <a:gd name="f19" fmla="*/ f13 1 f2"/>
                <a:gd name="f20" fmla="*/ f14 1 f2"/>
                <a:gd name="f21" fmla="*/ f15 1 f2"/>
                <a:gd name="f22" fmla="*/ f16 1 21600"/>
                <a:gd name="f23" fmla="*/ f17 1 21600"/>
                <a:gd name="f24" fmla="*/ 21600 f16 1"/>
                <a:gd name="f25" fmla="*/ 21600 f17 1"/>
                <a:gd name="f26" fmla="+- f19 0 f1"/>
                <a:gd name="f27" fmla="+- f20 0 f1"/>
                <a:gd name="f28" fmla="+- f21 0 f1"/>
                <a:gd name="f29" fmla="min f23 f22"/>
                <a:gd name="f30" fmla="*/ f24 1 f18"/>
                <a:gd name="f31" fmla="*/ f25 1 f18"/>
                <a:gd name="f32" fmla="val f30"/>
                <a:gd name="f33" fmla="val f31"/>
                <a:gd name="f34" fmla="*/ f6 f29 1"/>
                <a:gd name="f35" fmla="+- f33 0 f6"/>
                <a:gd name="f36" fmla="+- f32 0 f6"/>
                <a:gd name="f37" fmla="*/ f33 f29 1"/>
                <a:gd name="f38" fmla="*/ f32 f29 1"/>
                <a:gd name="f39" fmla="*/ f35 1 2"/>
                <a:gd name="f40" fmla="*/ f36 1 2"/>
                <a:gd name="f41" fmla="*/ f36 1 12"/>
                <a:gd name="f42" fmla="*/ f35 7 1"/>
                <a:gd name="f43" fmla="*/ f36 7 1"/>
                <a:gd name="f44" fmla="*/ f35 11 1"/>
                <a:gd name="f45" fmla="+- f6 f39 0"/>
                <a:gd name="f46" fmla="+- f6 f40 0"/>
                <a:gd name="f47" fmla="*/ f42 1 12"/>
                <a:gd name="f48" fmla="*/ f43 1 12"/>
                <a:gd name="f49" fmla="*/ f44 1 12"/>
                <a:gd name="f50" fmla="*/ f41 f29 1"/>
                <a:gd name="f51" fmla="*/ f47 f29 1"/>
                <a:gd name="f52" fmla="*/ f48 f29 1"/>
                <a:gd name="f53" fmla="*/ f49 f29 1"/>
                <a:gd name="f54" fmla="*/ f46 f29 1"/>
                <a:gd name="f55" fmla="*/ f45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4"/>
                </a:cxn>
                <a:cxn ang="f27">
                  <a:pos x="f34" y="f37"/>
                </a:cxn>
                <a:cxn ang="f27">
                  <a:pos x="f38" y="f37"/>
                </a:cxn>
                <a:cxn ang="f28">
                  <a:pos x="f54" y="f55"/>
                </a:cxn>
              </a:cxnLst>
              <a:rect l="f50" t="f51" r="f52" b="f53"/>
              <a:pathLst>
                <a:path>
                  <a:moveTo>
                    <a:pt x="f34" y="f37"/>
                  </a:moveTo>
                  <a:lnTo>
                    <a:pt x="f34" y="f34"/>
                  </a:lnTo>
                  <a:lnTo>
                    <a:pt x="f38" y="f37"/>
                  </a:lnTo>
                  <a:close/>
                </a:path>
              </a:pathLst>
            </a:custGeom>
            <a:solidFill>
              <a:srgbClr val="FF000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5"/>
              <p:cNvSpPr txBox="1"/>
              <p:nvPr/>
            </p:nvSpPr>
            <p:spPr>
              <a:xfrm>
                <a:off x="316510" y="4325816"/>
                <a:ext cx="1907932" cy="1355564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4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4400" b="0" i="0" u="none" strike="noStrike" kern="1200" cap="none" spc="0" baseline="0" dirty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9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10" y="4325816"/>
                <a:ext cx="1907932" cy="1355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7"/>
              <p:cNvSpPr txBox="1"/>
              <p:nvPr/>
            </p:nvSpPr>
            <p:spPr>
              <a:xfrm>
                <a:off x="7054349" y="4325816"/>
                <a:ext cx="1907932" cy="1355561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en-US" sz="4400" b="0" i="0" u="none" strike="noStrike" kern="1200" cap="none" spc="0" baseline="0" dirty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10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349" y="4325816"/>
                <a:ext cx="1907932" cy="13555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8"/>
              <p:cNvSpPr txBox="1"/>
              <p:nvPr/>
            </p:nvSpPr>
            <p:spPr>
              <a:xfrm>
                <a:off x="1244105" y="1617783"/>
                <a:ext cx="1907932" cy="769441"/>
              </a:xfrm>
              <a:prstGeom prst="rect">
                <a:avLst/>
              </a:prstGeom>
              <a:solidFill>
                <a:srgbClr val="FFFF00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4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𝐼𝑅</m:t>
                      </m:r>
                    </m:oMath>
                  </m:oMathPara>
                </a14:m>
                <a:endParaRPr lang="en-US" sz="4400" b="0" i="0" u="none" strike="noStrike" kern="1200" cap="none" spc="0" baseline="0" dirty="0">
                  <a:solidFill>
                    <a:srgbClr val="00B0F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11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105" y="1617783"/>
                <a:ext cx="1907932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Κύκλωμα</a:t>
            </a:r>
          </a:p>
        </p:txBody>
      </p:sp>
      <p:pic>
        <p:nvPicPr>
          <p:cNvPr id="3" name="Picture 3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93" y="1075590"/>
            <a:ext cx="7619996" cy="3810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4"/>
          <p:cNvSpPr/>
          <p:nvPr/>
        </p:nvSpPr>
        <p:spPr>
          <a:xfrm>
            <a:off x="844064" y="1125416"/>
            <a:ext cx="1274883" cy="553916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Oval Callout 5"/>
          <p:cNvSpPr/>
          <p:nvPr/>
        </p:nvSpPr>
        <p:spPr>
          <a:xfrm>
            <a:off x="979496" y="4958864"/>
            <a:ext cx="7202582" cy="1781909"/>
          </a:xfrm>
          <a:custGeom>
            <a:avLst>
              <a:gd name="f0" fmla="val 17105"/>
              <a:gd name="f1" fmla="val 17831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Κύκλωμα: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Μια κλειστή διαδρομή με αγωγούς και ηλεκτρικά στοιχεία μέσα από τα οποία μπορεί να διέλθει ρεύμα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Το Πιο Απλό Μας Κύκλωμα</a:t>
            </a:r>
          </a:p>
        </p:txBody>
      </p:sp>
      <p:sp>
        <p:nvSpPr>
          <p:cNvPr id="3" name="Oval Callout 5"/>
          <p:cNvSpPr/>
          <p:nvPr/>
        </p:nvSpPr>
        <p:spPr>
          <a:xfrm>
            <a:off x="979496" y="4563203"/>
            <a:ext cx="7202582" cy="1781909"/>
          </a:xfrm>
          <a:custGeom>
            <a:avLst>
              <a:gd name="f0" fmla="val 17105"/>
              <a:gd name="f1" fmla="val 17831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Υπολογίστε: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Υπολογίστε το ρεύμα για αντίσταση 330Ω και τάση 5</a:t>
            </a:r>
            <a:r>
              <a: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V!</a:t>
            </a:r>
            <a:endParaRPr lang="el-GR" sz="24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1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121" y="703383"/>
            <a:ext cx="5372100" cy="1611630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5" name="Straight Connector 8"/>
          <p:cNvCxnSpPr/>
          <p:nvPr/>
        </p:nvCxnSpPr>
        <p:spPr>
          <a:xfrm flipH="1">
            <a:off x="1160583" y="1500411"/>
            <a:ext cx="782517" cy="0"/>
          </a:xfrm>
          <a:prstGeom prst="straightConnector1">
            <a:avLst/>
          </a:prstGeom>
          <a:noFill/>
          <a:ln w="117472" cap="flat">
            <a:solidFill>
              <a:srgbClr val="999999"/>
            </a:solidFill>
            <a:prstDash val="solid"/>
            <a:miter/>
          </a:ln>
        </p:spPr>
      </p:cxnSp>
      <p:cxnSp>
        <p:nvCxnSpPr>
          <p:cNvPr id="6" name="Straight Connector 10"/>
          <p:cNvCxnSpPr/>
          <p:nvPr/>
        </p:nvCxnSpPr>
        <p:spPr>
          <a:xfrm>
            <a:off x="1213335" y="1500411"/>
            <a:ext cx="8797" cy="2313167"/>
          </a:xfrm>
          <a:prstGeom prst="straightConnector1">
            <a:avLst/>
          </a:prstGeom>
          <a:noFill/>
          <a:ln w="117472" cap="flat">
            <a:solidFill>
              <a:srgbClr val="999999"/>
            </a:solidFill>
            <a:prstDash val="solid"/>
            <a:miter/>
          </a:ln>
        </p:spPr>
      </p:cxnSp>
      <p:cxnSp>
        <p:nvCxnSpPr>
          <p:cNvPr id="7" name="Straight Connector 12"/>
          <p:cNvCxnSpPr/>
          <p:nvPr/>
        </p:nvCxnSpPr>
        <p:spPr>
          <a:xfrm>
            <a:off x="1160583" y="3813578"/>
            <a:ext cx="2839917" cy="0"/>
          </a:xfrm>
          <a:prstGeom prst="straightConnector1">
            <a:avLst/>
          </a:prstGeom>
          <a:noFill/>
          <a:ln w="117472" cap="flat">
            <a:solidFill>
              <a:srgbClr val="999999"/>
            </a:solidFill>
            <a:prstDash val="solid"/>
            <a:miter/>
          </a:ln>
        </p:spPr>
      </p:cxnSp>
      <p:grpSp>
        <p:nvGrpSpPr>
          <p:cNvPr id="8" name="Group 20"/>
          <p:cNvGrpSpPr/>
          <p:nvPr/>
        </p:nvGrpSpPr>
        <p:grpSpPr>
          <a:xfrm>
            <a:off x="4967843" y="1502916"/>
            <a:ext cx="2839916" cy="2313167"/>
            <a:chOff x="4967843" y="1502916"/>
            <a:chExt cx="2839916" cy="2313167"/>
          </a:xfrm>
        </p:grpSpPr>
        <p:cxnSp>
          <p:nvCxnSpPr>
            <p:cNvPr id="9" name="Straight Connector 17"/>
            <p:cNvCxnSpPr/>
            <p:nvPr/>
          </p:nvCxnSpPr>
          <p:spPr>
            <a:xfrm flipH="1">
              <a:off x="7025243" y="1502916"/>
              <a:ext cx="782516" cy="0"/>
            </a:xfrm>
            <a:prstGeom prst="straightConnector1">
              <a:avLst/>
            </a:prstGeom>
            <a:noFill/>
            <a:ln w="117472" cap="flat">
              <a:solidFill>
                <a:srgbClr val="999999"/>
              </a:solidFill>
              <a:prstDash val="solid"/>
              <a:miter/>
            </a:ln>
          </p:spPr>
        </p:cxnSp>
        <p:cxnSp>
          <p:nvCxnSpPr>
            <p:cNvPr id="10" name="Straight Connector 18"/>
            <p:cNvCxnSpPr/>
            <p:nvPr/>
          </p:nvCxnSpPr>
          <p:spPr>
            <a:xfrm>
              <a:off x="7746220" y="1502916"/>
              <a:ext cx="8788" cy="2313167"/>
            </a:xfrm>
            <a:prstGeom prst="straightConnector1">
              <a:avLst/>
            </a:prstGeom>
            <a:noFill/>
            <a:ln w="117472" cap="flat">
              <a:solidFill>
                <a:srgbClr val="999999"/>
              </a:solidFill>
              <a:prstDash val="solid"/>
              <a:miter/>
            </a:ln>
          </p:spPr>
        </p:cxnSp>
        <p:cxnSp>
          <p:nvCxnSpPr>
            <p:cNvPr id="11" name="Straight Connector 19"/>
            <p:cNvCxnSpPr/>
            <p:nvPr/>
          </p:nvCxnSpPr>
          <p:spPr>
            <a:xfrm>
              <a:off x="4967843" y="3816083"/>
              <a:ext cx="2839916" cy="0"/>
            </a:xfrm>
            <a:prstGeom prst="straightConnector1">
              <a:avLst/>
            </a:prstGeom>
            <a:noFill/>
            <a:ln w="117472" cap="flat">
              <a:solidFill>
                <a:srgbClr val="999999"/>
              </a:solidFill>
              <a:prstDash val="solid"/>
              <a:miter/>
            </a:ln>
          </p:spPr>
        </p:cxnSp>
      </p:grpSp>
      <p:pic>
        <p:nvPicPr>
          <p:cNvPr id="12" name="Picture 6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4">
            <a:off x="4114535" y="3080576"/>
            <a:ext cx="739264" cy="148354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361" y="280080"/>
            <a:ext cx="9143643" cy="631872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252</Words>
  <Application>Microsoft Office PowerPoint</Application>
  <PresentationFormat>On-screen Show (4:3)</PresentationFormat>
  <Paragraphs>53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40</cp:revision>
  <dcterms:created xsi:type="dcterms:W3CDTF">2015-11-18T00:35:39Z</dcterms:created>
  <dcterms:modified xsi:type="dcterms:W3CDTF">2019-10-29T15:29:21Z</dcterms:modified>
</cp:coreProperties>
</file>